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0" r:id="rId6"/>
    <p:sldId id="271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7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10 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22: </a:t>
            </a:r>
            <a:r>
              <a:rPr lang="en-US" dirty="0" smtClean="0"/>
              <a:t>¿</a:t>
            </a:r>
            <a:r>
              <a:rPr lang="en-US" dirty="0" err="1" smtClean="0"/>
              <a:t>Estan</a:t>
            </a:r>
            <a:r>
              <a:rPr lang="en-US" dirty="0" smtClean="0"/>
              <a:t> </a:t>
            </a:r>
            <a:r>
              <a:rPr lang="en-US" dirty="0" err="1" smtClean="0"/>
              <a:t>enfermos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L.O: To learn some medical vocabulary</a:t>
            </a:r>
            <a:endParaRPr lang="en-US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</a:t>
            </a:r>
            <a:r>
              <a:rPr lang="en-US" b="1" u="sng" dirty="0" err="1" smtClean="0">
                <a:solidFill>
                  <a:srgbClr val="0070C0"/>
                </a:solidFill>
              </a:rPr>
              <a:t>Capitulo</a:t>
            </a:r>
            <a:r>
              <a:rPr lang="en-US" b="1" u="sng" dirty="0" smtClean="0">
                <a:solidFill>
                  <a:srgbClr val="0070C0"/>
                </a:solidFill>
              </a:rPr>
              <a:t> 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r="16837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838200"/>
            <a:ext cx="518160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doctor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appointment</a:t>
            </a:r>
            <a:r>
              <a:rPr lang="es-ES_tradnl" sz="2800" b="1" dirty="0" smtClean="0">
                <a:solidFill>
                  <a:srgbClr val="0070C0"/>
                </a:solidFill>
              </a:rPr>
              <a:t>/</a:t>
            </a:r>
          </a:p>
          <a:p>
            <a:r>
              <a:rPr lang="es-ES_tradnl" sz="2800" b="1" dirty="0" smtClean="0">
                <a:solidFill>
                  <a:srgbClr val="0070C0"/>
                </a:solidFill>
              </a:rPr>
              <a:t>At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2800" b="1" dirty="0" smtClean="0">
                <a:solidFill>
                  <a:srgbClr val="0070C0"/>
                </a:solidFill>
              </a:rPr>
              <a:t> medical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consultation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7244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70C0"/>
                </a:solidFill>
              </a:rPr>
              <a:t>He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well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572000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70C0"/>
                </a:solidFill>
              </a:rPr>
              <a:t>She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2800" b="1" dirty="0" smtClean="0">
                <a:solidFill>
                  <a:srgbClr val="0070C0"/>
                </a:solidFill>
              </a:rPr>
              <a:t> </a:t>
            </a:r>
            <a:r>
              <a:rPr lang="es-ES_tradnl" sz="2800" b="1" dirty="0" err="1" smtClean="0">
                <a:solidFill>
                  <a:srgbClr val="0070C0"/>
                </a:solidFill>
              </a:rPr>
              <a:t>sick</a:t>
            </a:r>
            <a:r>
              <a:rPr lang="es-ES_tradnl" sz="2800" b="1" dirty="0" smtClean="0">
                <a:solidFill>
                  <a:srgbClr val="0070C0"/>
                </a:solidFill>
              </a:rPr>
              <a:t>.</a:t>
            </a:r>
            <a:endParaRPr lang="es-ES_tradnl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865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consultorio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1676400"/>
            <a:ext cx="2667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/>
              <a:t>The</a:t>
            </a:r>
            <a:r>
              <a:rPr lang="es-ES_tradnl" sz="2400" b="1" dirty="0" smtClean="0"/>
              <a:t> medical office</a:t>
            </a:r>
            <a:endParaRPr lang="es-ES_tradnl" sz="2400" b="1" dirty="0"/>
          </a:p>
        </p:txBody>
      </p:sp>
    </p:spTree>
    <p:extLst>
      <p:ext uri="{BB962C8B-B14F-4D97-AF65-F5344CB8AC3E}">
        <p14:creationId xmlns:p14="http://schemas.microsoft.com/office/powerpoint/2010/main" val="9358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3809" r="17350" b="10477"/>
          <a:stretch/>
        </p:blipFill>
        <p:spPr bwMode="auto">
          <a:xfrm>
            <a:off x="1" y="1"/>
            <a:ext cx="92472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382040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patient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572000"/>
            <a:ext cx="99059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ES_tradnl" sz="2000" b="1" dirty="0" smtClean="0">
                <a:solidFill>
                  <a:srgbClr val="0070C0"/>
                </a:solidFill>
              </a:rPr>
              <a:t>doctor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1927" y="2495490"/>
            <a:ext cx="98367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000" b="1" dirty="0" err="1" smtClean="0">
                <a:solidFill>
                  <a:srgbClr val="0070C0"/>
                </a:solidFill>
              </a:rPr>
              <a:t>mouth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629400" y="41148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3200" y="4055679"/>
            <a:ext cx="1905000" cy="4401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0000"/>
                </a:solidFill>
              </a:rPr>
              <a:t>Physical</a:t>
            </a:r>
            <a:r>
              <a:rPr lang="es-ES_tradnl" sz="2000" b="1" dirty="0" smtClean="0">
                <a:solidFill>
                  <a:srgbClr val="FF0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exam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705600" y="4752945"/>
            <a:ext cx="457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0" y="47052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Dar (to </a:t>
            </a:r>
            <a:r>
              <a:rPr lang="es-ES_tradnl" sz="2000" b="1" dirty="0" err="1" smtClean="0">
                <a:solidFill>
                  <a:srgbClr val="7030A0"/>
                </a:solidFill>
              </a:rPr>
              <a:t>give</a:t>
            </a:r>
            <a:r>
              <a:rPr lang="es-ES_tradnl" sz="2000" b="1" dirty="0" smtClean="0">
                <a:solidFill>
                  <a:srgbClr val="7030A0"/>
                </a:solidFill>
              </a:rPr>
              <a:t>)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943600" y="5410200"/>
            <a:ext cx="533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53910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Abrir (</a:t>
            </a:r>
            <a:r>
              <a:rPr lang="es-ES_tradnl" sz="2000" b="1" smtClean="0">
                <a:solidFill>
                  <a:srgbClr val="0070C0"/>
                </a:solidFill>
              </a:rPr>
              <a:t>to open</a:t>
            </a:r>
            <a:r>
              <a:rPr lang="es-ES_tradnl" sz="2000" b="1" dirty="0" smtClean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816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5800" y="6096000"/>
            <a:ext cx="1905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B050"/>
                </a:solidFill>
              </a:rPr>
              <a:t>all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0400" y="4812268"/>
            <a:ext cx="12954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doctor/a</a:t>
            </a:r>
            <a:endParaRPr lang="es-ES_tradnl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0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-1040" r="16837" b="9106"/>
          <a:stretch/>
        </p:blipFill>
        <p:spPr bwMode="auto">
          <a:xfrm>
            <a:off x="0" y="0"/>
            <a:ext cx="9144000" cy="672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0" y="3505200"/>
            <a:ext cx="1752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886200"/>
            <a:ext cx="2286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45720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10200" y="29718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86400" y="3886200"/>
            <a:ext cx="228600" cy="2856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81600" y="28002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0000"/>
                </a:solidFill>
              </a:rPr>
              <a:t>nurse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886200"/>
            <a:ext cx="2286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Blood</a:t>
            </a:r>
            <a:r>
              <a:rPr lang="es-ES_tradnl" sz="2000" b="1" dirty="0" smtClean="0">
                <a:solidFill>
                  <a:srgbClr val="0070C0"/>
                </a:solidFill>
              </a:rPr>
              <a:t> </a:t>
            </a:r>
            <a:r>
              <a:rPr lang="es-ES_tradnl" sz="2000" b="1" dirty="0" err="1" smtClean="0">
                <a:solidFill>
                  <a:srgbClr val="0070C0"/>
                </a:solidFill>
              </a:rPr>
              <a:t>pressure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64829" y="4572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B050"/>
                </a:solidFill>
              </a:rPr>
              <a:t>pulse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486" y="4953000"/>
            <a:ext cx="2859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diagnostico es bueno.  Tiene buena salud.  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867400" y="5334000"/>
            <a:ext cx="1447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39000" y="5715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486400" y="6096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91200" y="47244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diagnosis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24600" y="577209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3399"/>
                </a:solidFill>
              </a:rPr>
              <a:t>Good</a:t>
            </a:r>
            <a:r>
              <a:rPr lang="es-ES_tradnl" sz="2000" b="1" dirty="0" smtClean="0">
                <a:solidFill>
                  <a:srgbClr val="FF3399"/>
                </a:solidFill>
              </a:rPr>
              <a:t> </a:t>
            </a:r>
            <a:r>
              <a:rPr lang="es-ES_tradnl" sz="2000" b="1" dirty="0" err="1" smtClean="0">
                <a:solidFill>
                  <a:srgbClr val="FF3399"/>
                </a:solidFill>
              </a:rPr>
              <a:t>health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8929" r="231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5410200"/>
            <a:ext cx="876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5943600"/>
            <a:ext cx="1752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104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15000" y="5943600"/>
            <a:ext cx="1752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62300" y="5391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fever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59436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Stay</a:t>
            </a:r>
            <a:r>
              <a:rPr lang="es-ES_tradnl" sz="2000" b="1" dirty="0">
                <a:solidFill>
                  <a:srgbClr val="0070C0"/>
                </a:solidFill>
              </a:rPr>
              <a:t> in </a:t>
            </a:r>
            <a:r>
              <a:rPr lang="es-ES_tradnl" sz="2000" b="1" dirty="0" err="1">
                <a:solidFill>
                  <a:srgbClr val="0070C0"/>
                </a:solidFill>
              </a:rPr>
              <a:t>bed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34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flu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5943600"/>
            <a:ext cx="20955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she</a:t>
            </a:r>
            <a:r>
              <a:rPr lang="es-ES_tradnl" sz="2000" b="1" dirty="0">
                <a:solidFill>
                  <a:srgbClr val="7030A0"/>
                </a:solidFill>
              </a:rPr>
              <a:t> has a </a:t>
            </a:r>
            <a:r>
              <a:rPr lang="es-ES_tradnl" sz="2000" b="1" dirty="0" err="1">
                <a:solidFill>
                  <a:srgbClr val="7030A0"/>
                </a:solidFill>
              </a:rPr>
              <a:t>cold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50862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(</a:t>
            </a:r>
            <a:r>
              <a:rPr lang="en-US" sz="2000" b="1" dirty="0" err="1">
                <a:solidFill>
                  <a:prstClr val="black"/>
                </a:solidFill>
              </a:rPr>
              <a:t>resfriado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924800" y="5486400"/>
            <a:ext cx="1219200" cy="0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4102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3399"/>
                </a:solidFill>
              </a:rPr>
              <a:t>a </a:t>
            </a:r>
            <a:r>
              <a:rPr lang="es-ES_tradnl" sz="2000" b="1" dirty="0" err="1">
                <a:solidFill>
                  <a:srgbClr val="FF3399"/>
                </a:solidFill>
              </a:rPr>
              <a:t>cold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2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99" r="14641" b="6150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2954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5791200"/>
            <a:ext cx="762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6172200"/>
            <a:ext cx="1371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876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1400" y="5238690"/>
            <a:ext cx="1524000" cy="191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86200" y="5783943"/>
            <a:ext cx="112395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29150" y="5867400"/>
            <a:ext cx="495300" cy="1332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29600" y="4876800"/>
            <a:ext cx="533400" cy="72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5486400"/>
            <a:ext cx="762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3300" y="6248400"/>
            <a:ext cx="12192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886200" y="6248400"/>
            <a:ext cx="247196" cy="22860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0" y="5238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6153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headache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0" y="51816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stomach</a:t>
            </a:r>
            <a:r>
              <a:rPr lang="es-ES_tradnl" sz="2000" b="1" dirty="0">
                <a:solidFill>
                  <a:srgbClr val="0070C0"/>
                </a:solidFill>
              </a:rPr>
              <a:t> </a:t>
            </a:r>
            <a:r>
              <a:rPr lang="es-ES_tradnl" sz="2000" b="1" dirty="0" err="1">
                <a:solidFill>
                  <a:srgbClr val="0070C0"/>
                </a:solidFill>
              </a:rPr>
              <a:t>ache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581400" y="6172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24400" y="5924490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7030A0"/>
                </a:solidFill>
              </a:rPr>
              <a:t>stomach</a:t>
            </a:r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hurts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2800" y="6381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3399"/>
                </a:solidFill>
              </a:rPr>
              <a:t>stomach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8576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C000"/>
                </a:solidFill>
              </a:rPr>
              <a:t>cough</a:t>
            </a:r>
            <a:endParaRPr lang="es-ES_tradnl" sz="2000" b="1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4600" y="5464314"/>
            <a:ext cx="19812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Toser</a:t>
            </a:r>
          </a:p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 </a:t>
            </a:r>
            <a:r>
              <a:rPr lang="es-ES_tradnl" sz="2000" b="1" i="1" dirty="0">
                <a:solidFill>
                  <a:srgbClr val="F79646"/>
                </a:solidFill>
              </a:rPr>
              <a:t>(to </a:t>
            </a:r>
            <a:r>
              <a:rPr lang="es-ES_tradnl" sz="2000" b="1" i="1" dirty="0" err="1">
                <a:solidFill>
                  <a:srgbClr val="F79646"/>
                </a:solidFill>
              </a:rPr>
              <a:t>cough</a:t>
            </a:r>
            <a:r>
              <a:rPr lang="es-ES_tradnl" sz="2000" b="1" i="1" dirty="0">
                <a:solidFill>
                  <a:srgbClr val="F79646"/>
                </a:solidFill>
              </a:rPr>
              <a:t>)</a:t>
            </a:r>
            <a:endParaRPr lang="es-ES_tradnl" sz="2000" b="1" dirty="0">
              <a:solidFill>
                <a:srgbClr val="F79646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48000" y="5734110"/>
            <a:ext cx="914400" cy="3618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2200" y="6073914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Doler</a:t>
            </a:r>
          </a:p>
          <a:p>
            <a:pPr algn="ctr"/>
            <a:r>
              <a:rPr lang="es-ES_tradnl" sz="2000" b="1" i="1" dirty="0" smtClean="0">
                <a:solidFill>
                  <a:srgbClr val="7030A0"/>
                </a:solidFill>
              </a:rPr>
              <a:t>(to </a:t>
            </a:r>
            <a:r>
              <a:rPr lang="es-ES_tradnl" sz="2000" b="1" i="1" dirty="0" err="1" smtClean="0">
                <a:solidFill>
                  <a:srgbClr val="7030A0"/>
                </a:solidFill>
              </a:rPr>
              <a:t>hurt</a:t>
            </a:r>
            <a:r>
              <a:rPr lang="es-ES_tradnl" sz="2000" b="1" i="1" dirty="0" smtClean="0">
                <a:solidFill>
                  <a:srgbClr val="7030A0"/>
                </a:solidFill>
              </a:rPr>
              <a:t>)</a:t>
            </a:r>
            <a:endParaRPr lang="es-ES_tradnl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/>
              <a:t> </a:t>
            </a:r>
            <a:r>
              <a:rPr lang="en-US" dirty="0" smtClean="0"/>
              <a:t>p. 202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127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 Clase 801 La fecha es el 10 de noviembre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4 de marzo del 2015</dc:title>
  <dc:creator>Helen Zumaeta</dc:creator>
  <cp:lastModifiedBy>Helen Zumaeta</cp:lastModifiedBy>
  <cp:revision>32</cp:revision>
  <dcterms:created xsi:type="dcterms:W3CDTF">2015-03-04T13:36:39Z</dcterms:created>
  <dcterms:modified xsi:type="dcterms:W3CDTF">2017-11-10T17:25:13Z</dcterms:modified>
</cp:coreProperties>
</file>